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0"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6" d="100"/>
          <a:sy n="66" d="100"/>
        </p:scale>
        <p:origin x="480"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30729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13253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810826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5252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33176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03644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1372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721687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18189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80288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4336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1/5/2025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210561436"/>
      </p:ext>
    </p:extLst>
  </p:cSld>
  <p:clrMap bg1="lt1" tx1="dk1" bg2="lt2" tx2="dk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t="-39000" b="-39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37CC4A7-C81D-4C5E-8E6D-BFF9C6F47884}"/>
              </a:ext>
            </a:extLst>
          </p:cNvPr>
          <p:cNvSpPr txBox="1"/>
          <p:nvPr/>
        </p:nvSpPr>
        <p:spPr>
          <a:xfrm>
            <a:off x="296173" y="152400"/>
            <a:ext cx="4252822" cy="369332"/>
          </a:xfrm>
          <a:prstGeom prst="rect">
            <a:avLst/>
          </a:prstGeom>
          <a:solidFill>
            <a:srgbClr val="002060"/>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solidFill>
                  <a:schemeClr val="bg1"/>
                </a:solidFill>
                <a:latin typeface="Comic Sans MS"/>
                <a:ea typeface="+mn-lt"/>
                <a:cs typeface="+mn-lt"/>
              </a:rPr>
              <a:t>Reception Curriculum Map Spring 1</a:t>
            </a:r>
            <a:endParaRPr lang="en-US" dirty="0">
              <a:solidFill>
                <a:schemeClr val="bg1"/>
              </a:solidFill>
              <a:latin typeface="Comic Sans MS"/>
            </a:endParaRPr>
          </a:p>
        </p:txBody>
      </p:sp>
      <p:sp>
        <p:nvSpPr>
          <p:cNvPr id="7" name="TextBox 6">
            <a:extLst>
              <a:ext uri="{FF2B5EF4-FFF2-40B4-BE49-F238E27FC236}">
                <a16:creationId xmlns:a16="http://schemas.microsoft.com/office/drawing/2014/main" id="{6D9DF4A1-8152-4B4F-8202-3CF6A9F050DC}"/>
              </a:ext>
            </a:extLst>
          </p:cNvPr>
          <p:cNvSpPr txBox="1"/>
          <p:nvPr/>
        </p:nvSpPr>
        <p:spPr>
          <a:xfrm>
            <a:off x="223389" y="640333"/>
            <a:ext cx="4324709" cy="2800767"/>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600" b="1" dirty="0">
                <a:solidFill>
                  <a:srgbClr val="FF0000"/>
                </a:solidFill>
                <a:latin typeface="Comic Sans MS"/>
                <a:ea typeface="+mn-lt"/>
                <a:cs typeface="+mn-lt"/>
              </a:rPr>
              <a:t>Topic Questions – </a:t>
            </a:r>
            <a:r>
              <a:rPr lang="en-GB" sz="1600" b="1" dirty="0">
                <a:solidFill>
                  <a:srgbClr val="FF0000"/>
                </a:solidFill>
                <a:latin typeface="Comic Sans MS"/>
                <a:ea typeface="+mn-lt"/>
                <a:cs typeface="+mn-lt"/>
              </a:rPr>
              <a:t>People Who help us. Who are they? What do they do? How do they do it?</a:t>
            </a:r>
            <a:endParaRPr lang="en-US" sz="1600" dirty="0">
              <a:solidFill>
                <a:srgbClr val="FF0000"/>
              </a:solidFill>
              <a:latin typeface="Comic Sans MS"/>
              <a:ea typeface="+mn-lt"/>
              <a:cs typeface="+mn-lt"/>
            </a:endParaRPr>
          </a:p>
          <a:p>
            <a:pPr algn="ctr"/>
            <a:r>
              <a:rPr lang="en-GB" sz="1600" dirty="0">
                <a:latin typeface="Comic Sans MS"/>
                <a:ea typeface="+mn-lt"/>
                <a:cs typeface="+mn-lt"/>
              </a:rPr>
              <a:t>  This half term we will learn what it means to have a job. We will look at different types of jobs and decide what our dream job would be. We will explore the roles of the people who help us (doctors, nurses, police officers, firefighters</a:t>
            </a:r>
            <a:r>
              <a:rPr lang="en-GB" sz="1600">
                <a:latin typeface="Comic Sans MS"/>
                <a:ea typeface="+mn-lt"/>
                <a:cs typeface="+mn-lt"/>
              </a:rPr>
              <a:t>, dentists </a:t>
            </a:r>
            <a:r>
              <a:rPr lang="en-GB" sz="1600" dirty="0">
                <a:latin typeface="Comic Sans MS"/>
                <a:ea typeface="+mn-lt"/>
                <a:cs typeface="+mn-lt"/>
              </a:rPr>
              <a:t>and engineers) and why they are important.</a:t>
            </a:r>
            <a:endParaRPr lang="en-GB" sz="1600" dirty="0">
              <a:solidFill>
                <a:srgbClr val="000000"/>
              </a:solidFill>
              <a:latin typeface="Comic Sans MS"/>
              <a:ea typeface="+mn-lt"/>
              <a:cs typeface="+mn-lt"/>
            </a:endParaRPr>
          </a:p>
        </p:txBody>
      </p:sp>
      <p:sp>
        <p:nvSpPr>
          <p:cNvPr id="8" name="TextBox 7">
            <a:extLst>
              <a:ext uri="{FF2B5EF4-FFF2-40B4-BE49-F238E27FC236}">
                <a16:creationId xmlns:a16="http://schemas.microsoft.com/office/drawing/2014/main" id="{AC192779-97ED-479A-B93F-BE2F626D7B45}"/>
              </a:ext>
            </a:extLst>
          </p:cNvPr>
          <p:cNvSpPr txBox="1"/>
          <p:nvPr/>
        </p:nvSpPr>
        <p:spPr>
          <a:xfrm>
            <a:off x="227883" y="4830446"/>
            <a:ext cx="4310328" cy="1938992"/>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solidFill>
                  <a:srgbClr val="FF0000"/>
                </a:solidFill>
                <a:latin typeface="Comic Sans MS"/>
                <a:ea typeface="+mn-lt"/>
                <a:cs typeface="+mn-lt"/>
              </a:rPr>
              <a:t>Understanding the World</a:t>
            </a:r>
          </a:p>
          <a:p>
            <a:endParaRPr lang="en-US" sz="1200" dirty="0">
              <a:solidFill>
                <a:srgbClr val="FF0000"/>
              </a:solidFill>
              <a:latin typeface="Comic Sans MS"/>
              <a:ea typeface="+mn-lt"/>
              <a:cs typeface="+mn-lt"/>
            </a:endParaRPr>
          </a:p>
          <a:p>
            <a:r>
              <a:rPr lang="en-US" sz="1200" dirty="0">
                <a:latin typeface="Comic Sans MS"/>
                <a:ea typeface="+mn-lt"/>
                <a:cs typeface="+mn-lt"/>
              </a:rPr>
              <a:t>Through our topic questions, we will look at the job of an engineer and talk about how things work with our own inventions.  </a:t>
            </a:r>
          </a:p>
          <a:p>
            <a:endParaRPr lang="en-US" sz="1200" dirty="0">
              <a:latin typeface="Comic Sans MS"/>
              <a:ea typeface="+mn-lt"/>
              <a:cs typeface="+mn-lt"/>
            </a:endParaRPr>
          </a:p>
          <a:p>
            <a:r>
              <a:rPr lang="en-US" sz="1200" dirty="0">
                <a:latin typeface="Comic Sans MS"/>
                <a:ea typeface="+mn-lt"/>
                <a:cs typeface="+mn-lt"/>
              </a:rPr>
              <a:t>We will also explore transport and journeys. We will investigate why people take trains, find a train station on a map, and compare trains from the past and present.</a:t>
            </a:r>
          </a:p>
          <a:p>
            <a:endParaRPr lang="en-US" sz="1200" dirty="0">
              <a:latin typeface="Comic Sans MS"/>
              <a:cs typeface="Calibri"/>
            </a:endParaRPr>
          </a:p>
        </p:txBody>
      </p:sp>
      <p:sp>
        <p:nvSpPr>
          <p:cNvPr id="9" name="TextBox 8">
            <a:extLst>
              <a:ext uri="{FF2B5EF4-FFF2-40B4-BE49-F238E27FC236}">
                <a16:creationId xmlns:a16="http://schemas.microsoft.com/office/drawing/2014/main" id="{2C5CDD2C-FECB-437B-8AD8-A4DCA78D1524}"/>
              </a:ext>
            </a:extLst>
          </p:cNvPr>
          <p:cNvSpPr txBox="1"/>
          <p:nvPr/>
        </p:nvSpPr>
        <p:spPr>
          <a:xfrm>
            <a:off x="221592" y="3600271"/>
            <a:ext cx="4310330" cy="1107996"/>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solidFill>
                  <a:srgbClr val="FF0000"/>
                </a:solidFill>
                <a:latin typeface="Comic Sans MS"/>
                <a:ea typeface="+mn-lt"/>
                <a:cs typeface="+mn-lt"/>
              </a:rPr>
              <a:t>Star Words</a:t>
            </a:r>
            <a:r>
              <a:rPr lang="en-US" b="1" dirty="0">
                <a:latin typeface="Comic Sans MS"/>
                <a:ea typeface="+mn-lt"/>
                <a:cs typeface="+mn-lt"/>
              </a:rPr>
              <a:t> </a:t>
            </a:r>
            <a:r>
              <a:rPr lang="en-US" dirty="0">
                <a:latin typeface="Comic Sans MS"/>
                <a:ea typeface="+mn-lt"/>
                <a:cs typeface="+mn-lt"/>
              </a:rPr>
              <a:t>(key vocabulary words)</a:t>
            </a:r>
            <a:endParaRPr lang="en-US" dirty="0"/>
          </a:p>
          <a:p>
            <a:r>
              <a:rPr lang="en-US" sz="1600" b="1" dirty="0">
                <a:latin typeface="Comic Sans MS"/>
                <a:cs typeface="Calibri"/>
              </a:rPr>
              <a:t>job, patient, medicine, prescription, police, crime, law, firefighter, engineer, journey, transport, non-fiction.</a:t>
            </a:r>
            <a:endParaRPr lang="en-US" b="1" dirty="0">
              <a:solidFill>
                <a:srgbClr val="FF0000"/>
              </a:solidFill>
              <a:latin typeface="Calibri" panose="020F0502020204030204"/>
              <a:cs typeface="Calibri"/>
            </a:endParaRPr>
          </a:p>
        </p:txBody>
      </p:sp>
      <p:sp>
        <p:nvSpPr>
          <p:cNvPr id="10" name="TextBox 9">
            <a:extLst>
              <a:ext uri="{FF2B5EF4-FFF2-40B4-BE49-F238E27FC236}">
                <a16:creationId xmlns:a16="http://schemas.microsoft.com/office/drawing/2014/main" id="{747C61D0-A3F1-4962-B4FE-14A45946BFD4}"/>
              </a:ext>
            </a:extLst>
          </p:cNvPr>
          <p:cNvSpPr txBox="1"/>
          <p:nvPr/>
        </p:nvSpPr>
        <p:spPr>
          <a:xfrm>
            <a:off x="4801680" y="3734878"/>
            <a:ext cx="3390179" cy="1754326"/>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solidFill>
                  <a:srgbClr val="FF0000"/>
                </a:solidFill>
                <a:latin typeface="Comic Sans MS"/>
                <a:ea typeface="+mn-lt"/>
                <a:cs typeface="+mn-lt"/>
              </a:rPr>
              <a:t>Literacy</a:t>
            </a:r>
          </a:p>
          <a:p>
            <a:endParaRPr lang="en-US" sz="1200" dirty="0">
              <a:latin typeface="Comic Sans MS"/>
              <a:ea typeface="+mn-lt"/>
              <a:cs typeface="+mn-lt"/>
            </a:endParaRPr>
          </a:p>
          <a:p>
            <a:r>
              <a:rPr lang="en-US" sz="1200" dirty="0">
                <a:latin typeface="Comic Sans MS"/>
                <a:ea typeface="+mn-lt"/>
                <a:cs typeface="+mn-lt"/>
              </a:rPr>
              <a:t>Our Talk for Writing story this half term is ‘Supertato’. We will have lots of exciting activities for the children to imitate, innovate and invent a new story. We will also be looking at a poem about ‘The Senses’. The children will continue with their daily RWI phonics lessons.</a:t>
            </a:r>
          </a:p>
        </p:txBody>
      </p:sp>
      <p:sp>
        <p:nvSpPr>
          <p:cNvPr id="11" name="TextBox 10">
            <a:extLst>
              <a:ext uri="{FF2B5EF4-FFF2-40B4-BE49-F238E27FC236}">
                <a16:creationId xmlns:a16="http://schemas.microsoft.com/office/drawing/2014/main" id="{674FB6D9-CAD0-4C24-8951-DD996AFF4C98}"/>
              </a:ext>
            </a:extLst>
          </p:cNvPr>
          <p:cNvSpPr txBox="1"/>
          <p:nvPr/>
        </p:nvSpPr>
        <p:spPr>
          <a:xfrm>
            <a:off x="8527215" y="4583311"/>
            <a:ext cx="3418038" cy="2185214"/>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solidFill>
                  <a:srgbClr val="FF0000"/>
                </a:solidFill>
                <a:latin typeface="Comic Sans MS"/>
                <a:ea typeface="+mn-lt"/>
                <a:cs typeface="+mn-lt"/>
              </a:rPr>
              <a:t>Communication and Language</a:t>
            </a:r>
          </a:p>
          <a:p>
            <a:endParaRPr lang="en-US" sz="1200" dirty="0">
              <a:solidFill>
                <a:srgbClr val="FF0000"/>
              </a:solidFill>
              <a:latin typeface="Comic Sans MS"/>
              <a:ea typeface="+mn-lt"/>
              <a:cs typeface="+mn-lt"/>
            </a:endParaRPr>
          </a:p>
          <a:p>
            <a:r>
              <a:rPr lang="en-US" sz="1200" dirty="0">
                <a:latin typeface="Comic Sans MS"/>
                <a:ea typeface="+mn-lt"/>
                <a:cs typeface="+mn-lt"/>
              </a:rPr>
              <a:t>The classroom environment is set up to encourage children to listen and respond to each other.  This half term we will focus on responding to a series of instructions.</a:t>
            </a:r>
          </a:p>
          <a:p>
            <a:endParaRPr lang="en-US" sz="1200" dirty="0">
              <a:latin typeface="Comic Sans MS"/>
              <a:ea typeface="+mn-lt"/>
              <a:cs typeface="+mn-lt"/>
            </a:endParaRPr>
          </a:p>
          <a:p>
            <a:r>
              <a:rPr lang="en-US" sz="1200" dirty="0">
                <a:latin typeface="Comic Sans MS"/>
                <a:ea typeface="+mn-lt"/>
                <a:cs typeface="+mn-lt"/>
              </a:rPr>
              <a:t>We will continue to use carpet signals and talking rules to promote good listening and attention behaviours for learning. </a:t>
            </a:r>
            <a:r>
              <a:rPr lang="en-US" sz="1400" dirty="0">
                <a:latin typeface="Comic Sans MS"/>
                <a:ea typeface="+mn-lt"/>
                <a:cs typeface="+mn-lt"/>
              </a:rPr>
              <a:t> </a:t>
            </a:r>
          </a:p>
          <a:p>
            <a:endParaRPr lang="en-US" sz="1400" dirty="0">
              <a:latin typeface="Comic Sans MS"/>
              <a:ea typeface="+mn-lt"/>
              <a:cs typeface="+mn-lt"/>
            </a:endParaRPr>
          </a:p>
        </p:txBody>
      </p:sp>
      <p:sp>
        <p:nvSpPr>
          <p:cNvPr id="12" name="TextBox 11">
            <a:extLst>
              <a:ext uri="{FF2B5EF4-FFF2-40B4-BE49-F238E27FC236}">
                <a16:creationId xmlns:a16="http://schemas.microsoft.com/office/drawing/2014/main" id="{15F2A766-0EA8-47CC-BE80-056070595CB1}"/>
              </a:ext>
            </a:extLst>
          </p:cNvPr>
          <p:cNvSpPr txBox="1"/>
          <p:nvPr/>
        </p:nvSpPr>
        <p:spPr>
          <a:xfrm>
            <a:off x="4801223" y="1910175"/>
            <a:ext cx="3390181" cy="1754326"/>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solidFill>
                  <a:srgbClr val="FF0000"/>
                </a:solidFill>
                <a:latin typeface="Comic Sans MS"/>
                <a:ea typeface="+mn-lt"/>
                <a:cs typeface="+mn-lt"/>
              </a:rPr>
              <a:t>Mathematics</a:t>
            </a:r>
          </a:p>
          <a:p>
            <a:endParaRPr lang="en-US" sz="1200" b="1" dirty="0">
              <a:solidFill>
                <a:srgbClr val="FF0000"/>
              </a:solidFill>
              <a:latin typeface="Comic Sans MS"/>
              <a:ea typeface="+mn-lt"/>
              <a:cs typeface="+mn-lt"/>
            </a:endParaRPr>
          </a:p>
          <a:p>
            <a:r>
              <a:rPr lang="en-US" sz="1200" dirty="0">
                <a:latin typeface="Comic Sans MS"/>
                <a:ea typeface="+mn-lt"/>
                <a:cs typeface="+mn-lt"/>
              </a:rPr>
              <a:t>In our mathematics lessons, we will be looking closely at the numbers up to seven using representation, composition and </a:t>
            </a:r>
            <a:r>
              <a:rPr lang="en-US" sz="1200">
                <a:latin typeface="Comic Sans MS"/>
                <a:ea typeface="+mn-lt"/>
                <a:cs typeface="+mn-lt"/>
              </a:rPr>
              <a:t>one more / </a:t>
            </a:r>
            <a:r>
              <a:rPr lang="en-US" sz="1200" dirty="0">
                <a:latin typeface="Comic Sans MS"/>
                <a:ea typeface="+mn-lt"/>
                <a:cs typeface="+mn-lt"/>
              </a:rPr>
              <a:t>one less. We will also be comparing mass, measuring capacity, comparing height and measuring length and time.</a:t>
            </a:r>
          </a:p>
          <a:p>
            <a:endParaRPr lang="en-US" sz="1200" dirty="0">
              <a:latin typeface="Comic Sans MS"/>
              <a:ea typeface="+mn-lt"/>
              <a:cs typeface="+mn-lt"/>
            </a:endParaRPr>
          </a:p>
        </p:txBody>
      </p:sp>
      <p:sp>
        <p:nvSpPr>
          <p:cNvPr id="13" name="TextBox 12">
            <a:extLst>
              <a:ext uri="{FF2B5EF4-FFF2-40B4-BE49-F238E27FC236}">
                <a16:creationId xmlns:a16="http://schemas.microsoft.com/office/drawing/2014/main" id="{86A8D7DD-95F5-4A32-B7D6-8C6992E31C0B}"/>
              </a:ext>
            </a:extLst>
          </p:cNvPr>
          <p:cNvSpPr txBox="1"/>
          <p:nvPr/>
        </p:nvSpPr>
        <p:spPr>
          <a:xfrm>
            <a:off x="4801224" y="5570411"/>
            <a:ext cx="3390180" cy="1200329"/>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solidFill>
                  <a:srgbClr val="FF0000"/>
                </a:solidFill>
                <a:latin typeface="Comic Sans MS"/>
                <a:ea typeface="+mn-lt"/>
                <a:cs typeface="+mn-lt"/>
              </a:rPr>
              <a:t>Personal, Social and Emotional Development</a:t>
            </a:r>
          </a:p>
          <a:p>
            <a:endParaRPr lang="en-US" sz="1200" dirty="0">
              <a:solidFill>
                <a:srgbClr val="FF0000"/>
              </a:solidFill>
              <a:latin typeface="Comic Sans MS"/>
              <a:ea typeface="+mn-lt"/>
              <a:cs typeface="+mn-lt"/>
            </a:endParaRPr>
          </a:p>
          <a:p>
            <a:r>
              <a:rPr lang="en-US" sz="1200" dirty="0">
                <a:latin typeface="Comic Sans MS"/>
                <a:ea typeface="+mn-lt"/>
                <a:cs typeface="+mn-lt"/>
              </a:rPr>
              <a:t>We will be following the Jigsaw curriculum to discuss and learn about ‘Dreams and Goals'.</a:t>
            </a:r>
            <a:endParaRPr lang="en-US" sz="1200" dirty="0">
              <a:latin typeface="Comic Sans MS"/>
              <a:cs typeface="Calibri"/>
            </a:endParaRPr>
          </a:p>
        </p:txBody>
      </p:sp>
      <p:sp>
        <p:nvSpPr>
          <p:cNvPr id="14" name="TextBox 13">
            <a:extLst>
              <a:ext uri="{FF2B5EF4-FFF2-40B4-BE49-F238E27FC236}">
                <a16:creationId xmlns:a16="http://schemas.microsoft.com/office/drawing/2014/main" id="{F6ADA5C2-8A18-48C2-A0AF-2CACF7A4244E}"/>
              </a:ext>
            </a:extLst>
          </p:cNvPr>
          <p:cNvSpPr txBox="1"/>
          <p:nvPr/>
        </p:nvSpPr>
        <p:spPr>
          <a:xfrm>
            <a:off x="8541589" y="332116"/>
            <a:ext cx="3427022" cy="1938992"/>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solidFill>
                  <a:srgbClr val="FF0000"/>
                </a:solidFill>
                <a:latin typeface="Comic Sans MS"/>
                <a:ea typeface="+mn-lt"/>
                <a:cs typeface="+mn-lt"/>
              </a:rPr>
              <a:t>Expressive Arts and Design</a:t>
            </a:r>
          </a:p>
          <a:p>
            <a:endParaRPr lang="en-US" sz="1200" dirty="0">
              <a:latin typeface="Comic Sans MS"/>
              <a:ea typeface="+mn-lt"/>
              <a:cs typeface="+mn-lt"/>
            </a:endParaRPr>
          </a:p>
          <a:p>
            <a:r>
              <a:rPr lang="en-US" sz="1200" dirty="0">
                <a:latin typeface="Comic Sans MS"/>
                <a:cs typeface="Calibri"/>
              </a:rPr>
              <a:t>We will be creating our own representations of vehicles, hospitals, fire stations etc.</a:t>
            </a:r>
          </a:p>
          <a:p>
            <a:endParaRPr lang="en-US" sz="1200" dirty="0">
              <a:latin typeface="Comic Sans MS"/>
              <a:ea typeface="+mn-lt"/>
              <a:cs typeface="+mn-lt"/>
            </a:endParaRPr>
          </a:p>
          <a:p>
            <a:r>
              <a:rPr lang="en-GB" sz="1200" dirty="0">
                <a:latin typeface="Comic Sans MS"/>
                <a:ea typeface="+mn-lt"/>
                <a:cs typeface="+mn-lt"/>
              </a:rPr>
              <a:t>We will introduce the works of</a:t>
            </a:r>
          </a:p>
          <a:p>
            <a:r>
              <a:rPr lang="en-GB" sz="1200" b="1" dirty="0">
                <a:latin typeface="Comic Sans MS"/>
                <a:ea typeface="+mn-lt"/>
                <a:cs typeface="+mn-lt"/>
              </a:rPr>
              <a:t>George Stevenson,</a:t>
            </a:r>
            <a:r>
              <a:rPr lang="en-GB" sz="1200" dirty="0">
                <a:latin typeface="Comic Sans MS"/>
                <a:ea typeface="+mn-lt"/>
                <a:cs typeface="+mn-lt"/>
              </a:rPr>
              <a:t> the inventor of the locomotive (known as ‘The Father of the Railways’), to use as inspiration to create our own vehicle designs.</a:t>
            </a:r>
            <a:endParaRPr lang="en-US" sz="1200" dirty="0">
              <a:latin typeface="Comic Sans MS"/>
              <a:ea typeface="+mn-lt"/>
              <a:cs typeface="+mn-lt"/>
            </a:endParaRPr>
          </a:p>
        </p:txBody>
      </p:sp>
      <p:sp>
        <p:nvSpPr>
          <p:cNvPr id="15" name="TextBox 14">
            <a:extLst>
              <a:ext uri="{FF2B5EF4-FFF2-40B4-BE49-F238E27FC236}">
                <a16:creationId xmlns:a16="http://schemas.microsoft.com/office/drawing/2014/main" id="{8C153BC2-7A97-452C-BA35-818E1BEAB772}"/>
              </a:ext>
            </a:extLst>
          </p:cNvPr>
          <p:cNvSpPr txBox="1"/>
          <p:nvPr/>
        </p:nvSpPr>
        <p:spPr>
          <a:xfrm>
            <a:off x="8541590" y="2459068"/>
            <a:ext cx="3418038" cy="1938992"/>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solidFill>
                  <a:srgbClr val="FF0000"/>
                </a:solidFill>
                <a:latin typeface="Comic Sans MS"/>
                <a:ea typeface="+mn-lt"/>
                <a:cs typeface="+mn-lt"/>
              </a:rPr>
              <a:t>Physical Development</a:t>
            </a:r>
            <a:endParaRPr lang="en-US" sz="1200" b="1" dirty="0">
              <a:solidFill>
                <a:srgbClr val="FF0000"/>
              </a:solidFill>
              <a:latin typeface="Comic Sans MS"/>
            </a:endParaRPr>
          </a:p>
          <a:p>
            <a:endParaRPr lang="en-US" sz="1200" dirty="0">
              <a:latin typeface="Comic Sans MS"/>
              <a:ea typeface="+mn-lt"/>
              <a:cs typeface="+mn-lt"/>
            </a:endParaRPr>
          </a:p>
          <a:p>
            <a:r>
              <a:rPr lang="en-US" sz="1200" dirty="0">
                <a:latin typeface="Comic Sans MS"/>
                <a:ea typeface="+mn-lt"/>
                <a:cs typeface="+mn-lt"/>
              </a:rPr>
              <a:t>We will be continuing PE lessons to revise and refine fundamental movement skills. </a:t>
            </a:r>
          </a:p>
          <a:p>
            <a:endParaRPr lang="en-US" sz="1200" dirty="0">
              <a:latin typeface="Comic Sans MS"/>
              <a:ea typeface="+mn-lt"/>
              <a:cs typeface="+mn-lt"/>
            </a:endParaRPr>
          </a:p>
          <a:p>
            <a:r>
              <a:rPr lang="en-US" sz="1200" dirty="0">
                <a:latin typeface="Comic Sans MS"/>
                <a:ea typeface="+mn-lt"/>
                <a:cs typeface="+mn-lt"/>
              </a:rPr>
              <a:t>In class, we will continue to develop fine motor skills to use a range of tools (scissors, pencils, paintbrushes, etc.) competently, safely and confidently. We will also continue with our new fun ‘Dough Disco’!</a:t>
            </a:r>
          </a:p>
        </p:txBody>
      </p:sp>
      <p:sp>
        <p:nvSpPr>
          <p:cNvPr id="16" name="TextBox 15">
            <a:extLst>
              <a:ext uri="{FF2B5EF4-FFF2-40B4-BE49-F238E27FC236}">
                <a16:creationId xmlns:a16="http://schemas.microsoft.com/office/drawing/2014/main" id="{69A362C8-D24F-42CC-A3D5-B540D9954626}"/>
              </a:ext>
            </a:extLst>
          </p:cNvPr>
          <p:cNvSpPr txBox="1"/>
          <p:nvPr/>
        </p:nvSpPr>
        <p:spPr>
          <a:xfrm>
            <a:off x="4787301" y="229679"/>
            <a:ext cx="3433313" cy="1600438"/>
          </a:xfrm>
          <a:prstGeom prst="rect">
            <a:avLst/>
          </a:prstGeom>
          <a:solidFill>
            <a:srgbClr val="00B0F0"/>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Comic Sans MS"/>
                <a:cs typeface="Calibri"/>
              </a:rPr>
              <a:t>Our curriculum consists of 7 areas of learning which we plan specific activities and experiences in the environment for the children to explore. Here is what we intend to introduce the children to this half term.</a:t>
            </a:r>
          </a:p>
        </p:txBody>
      </p:sp>
    </p:spTree>
    <p:extLst>
      <p:ext uri="{BB962C8B-B14F-4D97-AF65-F5344CB8AC3E}">
        <p14:creationId xmlns:p14="http://schemas.microsoft.com/office/powerpoint/2010/main" val="1098572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de9bdea-46a4-4e74-abd5-a753e455419c">
      <Terms xmlns="http://schemas.microsoft.com/office/infopath/2007/PartnerControls"/>
    </lcf76f155ced4ddcb4097134ff3c332f>
    <TaxCatchAll xmlns="23183045-9525-4b95-b2ad-a685e9e1db8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C06BBE8AC559F479D282BE3E255A0B6" ma:contentTypeVersion="21" ma:contentTypeDescription="Create a new document." ma:contentTypeScope="" ma:versionID="aaf5d8ef32e3d613dbbb6ca591b4b01f">
  <xsd:schema xmlns:xsd="http://www.w3.org/2001/XMLSchema" xmlns:xs="http://www.w3.org/2001/XMLSchema" xmlns:p="http://schemas.microsoft.com/office/2006/metadata/properties" xmlns:ns2="23183045-9525-4b95-b2ad-a685e9e1db86" xmlns:ns3="3de9bdea-46a4-4e74-abd5-a753e455419c" targetNamespace="http://schemas.microsoft.com/office/2006/metadata/properties" ma:root="true" ma:fieldsID="30e11b8837b8ee4038f999c21a79a629" ns2:_="" ns3:_="">
    <xsd:import namespace="23183045-9525-4b95-b2ad-a685e9e1db86"/>
    <xsd:import namespace="3de9bdea-46a4-4e74-abd5-a753e455419c"/>
    <xsd:element name="properties">
      <xsd:complexType>
        <xsd:sequence>
          <xsd:element name="documentManagement">
            <xsd:complexType>
              <xsd:all>
                <xsd:element ref="ns2:SharedWithUsers" minOccurs="0"/>
                <xsd:element ref="ns2:SharedWithDetails" minOccurs="0"/>
                <xsd:element ref="ns2:LastSharedByTime" minOccurs="0"/>
                <xsd:element ref="ns2:LastSharedByUser"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183045-9525-4b95-b2ad-a685e9e1db8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Time" ma:index="10" nillable="true" ma:displayName="Last Shared By Time" ma:description="" ma:internalName="LastSharedByTime" ma:readOnly="true">
      <xsd:simpleType>
        <xsd:restriction base="dms:DateTime"/>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TaxCatchAll" ma:index="25" nillable="true" ma:displayName="Taxonomy Catch All Column" ma:hidden="true" ma:list="{aa92b685-96a5-44d5-b109-be9c4a636aa7}" ma:internalName="TaxCatchAll" ma:showField="CatchAllData" ma:web="23183045-9525-4b95-b2ad-a685e9e1db8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de9bdea-46a4-4e74-abd5-a753e455419c"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Location" ma:index="17" nillable="true" ma:displayName="MediaServiceLocation"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cb8bf2ae-68fd-413e-8dbe-708d90cc8ff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80EBC03-BDF4-4319-B615-C1D317774CF7}">
  <ds:schemaRefs>
    <ds:schemaRef ds:uri="http://purl.org/dc/dcmitype/"/>
    <ds:schemaRef ds:uri="http://schemas.microsoft.com/office/2006/documentManagement/types"/>
    <ds:schemaRef ds:uri="http://purl.org/dc/terms/"/>
    <ds:schemaRef ds:uri="http://www.w3.org/XML/1998/namespace"/>
    <ds:schemaRef ds:uri="23183045-9525-4b95-b2ad-a685e9e1db86"/>
    <ds:schemaRef ds:uri="http://schemas.microsoft.com/office/2006/metadata/properties"/>
    <ds:schemaRef ds:uri="http://schemas.openxmlformats.org/package/2006/metadata/core-properties"/>
    <ds:schemaRef ds:uri="http://schemas.microsoft.com/office/infopath/2007/PartnerControls"/>
    <ds:schemaRef ds:uri="3de9bdea-46a4-4e74-abd5-a753e455419c"/>
    <ds:schemaRef ds:uri="http://purl.org/dc/elements/1.1/"/>
  </ds:schemaRefs>
</ds:datastoreItem>
</file>

<file path=customXml/itemProps2.xml><?xml version="1.0" encoding="utf-8"?>
<ds:datastoreItem xmlns:ds="http://schemas.openxmlformats.org/officeDocument/2006/customXml" ds:itemID="{56E4EC52-EDEC-47EB-85B6-1284E10CF267}">
  <ds:schemaRefs>
    <ds:schemaRef ds:uri="http://schemas.microsoft.com/sharepoint/v3/contenttype/forms"/>
  </ds:schemaRefs>
</ds:datastoreItem>
</file>

<file path=customXml/itemProps3.xml><?xml version="1.0" encoding="utf-8"?>
<ds:datastoreItem xmlns:ds="http://schemas.openxmlformats.org/officeDocument/2006/customXml" ds:itemID="{E7C0A51D-C66C-4563-81EC-A0FFE49324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3183045-9525-4b95-b2ad-a685e9e1db86"/>
    <ds:schemaRef ds:uri="3de9bdea-46a4-4e74-abd5-a753e455419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a2f1665d-1208-4262-afdc-d0fb324900b2}" enabled="0" method="" siteId="{a2f1665d-1208-4262-afdc-d0fb324900b2}" removed="1"/>
</clbl:labelList>
</file>

<file path=docProps/app.xml><?xml version="1.0" encoding="utf-8"?>
<Properties xmlns="http://schemas.openxmlformats.org/officeDocument/2006/extended-properties" xmlns:vt="http://schemas.openxmlformats.org/officeDocument/2006/docPropsVTypes">
  <Template>Office Theme</Template>
  <TotalTime>76</TotalTime>
  <Words>516</Words>
  <Application>Microsoft Office PowerPoint</Application>
  <PresentationFormat>Widescreen</PresentationFormat>
  <Paragraphs>36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Comic Sans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Clare Payne</dc:creator>
  <cp:lastModifiedBy>Clare Payne</cp:lastModifiedBy>
  <cp:revision>1613</cp:revision>
  <dcterms:created xsi:type="dcterms:W3CDTF">2013-07-15T20:26:40Z</dcterms:created>
  <dcterms:modified xsi:type="dcterms:W3CDTF">2025-01-05T14:37:49Z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0x010100EC06BBE8AC559F479D282BE3E255A0B6</vt:lpwstr>
  </property>
  <property fmtid="{D5CDD505-2E9C-101B-9397-08002B2CF9AE}" pid="3" name="MediaServiceImageTags">
    <vt:lpwstr/>
  </property>
</Properties>
</file>