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5D3AD2-D787-8946-5F3D-9F17BA3EE971}" v="2083" dt="2022-02-26T08:11:16.645"/>
    <p1510:client id="{12289FAB-E78D-DBF1-D6C7-3D0DEB1DEC28}" v="102" dt="2022-02-25T18:03:36.909"/>
    <p1510:client id="{9AD376FA-E4DD-EDC4-AF69-39B4EF21AA1F}" v="3360" dt="2021-10-29T17:15:18.159"/>
    <p1510:client id="{9B75497E-2064-11CB-9B6E-EAD83CDFB12E}" v="238" dt="2023-02-19T10:16:08.302"/>
    <p1510:client id="{B65DC64B-2B39-2ED6-2C6F-A6E01AA2C4CE}" v="25" dt="2022-08-06T14:22:58.320"/>
    <p1510:client id="{B99C7DCB-F135-A9B0-417B-65F7AD0B921D}" v="703" dt="2022-01-04T20:07:32.235"/>
    <p1510:client id="{DF094AC6-14C6-5AEC-7D7F-ADB3E640529F}" v="2108" dt="2021-09-05T20:07:28.929"/>
    <p1510:client id="{E5CED7BC-337E-D2BE-99F3-C454678270B7}" v="6" dt="2021-10-29T17:33:30.570"/>
    <p1510:client id="{FB8E43B2-B8CF-4DB9-1597-6BC41C455ADD}" v="1763" dt="2022-01-04T11:55:39.7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3" d="100"/>
          <a:sy n="63"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3072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1325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082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525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317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364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137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168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1818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028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4336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21056143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9000" b="-9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7CC4A7-C81D-4C5E-8E6D-BFF9C6F47884}"/>
              </a:ext>
            </a:extLst>
          </p:cNvPr>
          <p:cNvSpPr txBox="1"/>
          <p:nvPr/>
        </p:nvSpPr>
        <p:spPr>
          <a:xfrm>
            <a:off x="296173" y="152400"/>
            <a:ext cx="4252822" cy="369332"/>
          </a:xfrm>
          <a:prstGeom prst="rect">
            <a:avLst/>
          </a:prstGeom>
          <a:solidFill>
            <a:schemeClr val="accent2">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accent2">
                    <a:lumMod val="50000"/>
                  </a:schemeClr>
                </a:solidFill>
                <a:latin typeface="Comic Sans MS"/>
                <a:ea typeface="+mn-lt"/>
                <a:cs typeface="+mn-lt"/>
              </a:rPr>
              <a:t>Reception Curriculum Map Spring 2</a:t>
            </a:r>
            <a:endParaRPr lang="en-US" dirty="0">
              <a:solidFill>
                <a:schemeClr val="accent2">
                  <a:lumMod val="50000"/>
                </a:schemeClr>
              </a:solidFill>
              <a:latin typeface="Comic Sans MS"/>
            </a:endParaRPr>
          </a:p>
        </p:txBody>
      </p:sp>
      <p:sp>
        <p:nvSpPr>
          <p:cNvPr id="7" name="TextBox 6">
            <a:extLst>
              <a:ext uri="{FF2B5EF4-FFF2-40B4-BE49-F238E27FC236}">
                <a16:creationId xmlns:a16="http://schemas.microsoft.com/office/drawing/2014/main" id="{6D9DF4A1-8152-4B4F-8202-3CF6A9F050DC}"/>
              </a:ext>
            </a:extLst>
          </p:cNvPr>
          <p:cNvSpPr txBox="1"/>
          <p:nvPr/>
        </p:nvSpPr>
        <p:spPr>
          <a:xfrm>
            <a:off x="223389" y="697842"/>
            <a:ext cx="4324709" cy="2585323"/>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b="1" dirty="0">
                <a:latin typeface="Comic Sans MS"/>
                <a:ea typeface="+mn-lt"/>
                <a:cs typeface="+mn-lt"/>
              </a:rPr>
              <a:t>Topic Questions – Growing: </a:t>
            </a:r>
            <a:endParaRPr lang="en-GB" sz="1600">
              <a:latin typeface="Comic Sans MS"/>
              <a:ea typeface="+mn-lt"/>
              <a:cs typeface="+mn-lt"/>
            </a:endParaRPr>
          </a:p>
          <a:p>
            <a:r>
              <a:rPr lang="en-GB" sz="1600" b="1" dirty="0">
                <a:solidFill>
                  <a:srgbClr val="FF0000"/>
                </a:solidFill>
                <a:latin typeface="Comic Sans MS"/>
                <a:ea typeface="+mn-lt"/>
                <a:cs typeface="+mn-lt"/>
              </a:rPr>
              <a:t>What things grow? What do they need to grow and what is a life cycle? </a:t>
            </a:r>
            <a:r>
              <a:rPr lang="en-US" sz="1600" b="1" dirty="0">
                <a:solidFill>
                  <a:srgbClr val="FF0000"/>
                </a:solidFill>
                <a:latin typeface="Comic Sans MS"/>
                <a:ea typeface="+mn-lt"/>
                <a:cs typeface="+mn-lt"/>
              </a:rPr>
              <a:t>What does a timeline of my life look like?</a:t>
            </a:r>
            <a:endParaRPr lang="en-GB" sz="1600">
              <a:solidFill>
                <a:srgbClr val="FF0000"/>
              </a:solidFill>
              <a:latin typeface="Comic Sans MS"/>
              <a:ea typeface="+mn-lt"/>
              <a:cs typeface="+mn-lt"/>
            </a:endParaRPr>
          </a:p>
          <a:p>
            <a:r>
              <a:rPr lang="en-GB" sz="1400" dirty="0">
                <a:latin typeface="Comic Sans MS"/>
                <a:ea typeface="+mn-lt"/>
                <a:cs typeface="+mn-lt"/>
              </a:rPr>
              <a:t>This half term we will learn about growing.  We will look at humans, farm animals and plants to answer our topic questions, </a:t>
            </a:r>
            <a:endParaRPr lang="en-GB" sz="1600" b="1" dirty="0">
              <a:solidFill>
                <a:srgbClr val="FF0000"/>
              </a:solidFill>
              <a:highlight>
                <a:srgbClr val="FFFF00"/>
              </a:highlight>
              <a:latin typeface="Comic Sans MS"/>
              <a:ea typeface="+mn-lt"/>
              <a:cs typeface="+mn-lt"/>
            </a:endParaRPr>
          </a:p>
          <a:p>
            <a:endParaRPr lang="en-GB" sz="1400" dirty="0">
              <a:solidFill>
                <a:srgbClr val="000000"/>
              </a:solidFill>
              <a:latin typeface="Comic Sans MS"/>
              <a:ea typeface="+mn-lt"/>
              <a:cs typeface="+mn-lt"/>
            </a:endParaRPr>
          </a:p>
          <a:p>
            <a:r>
              <a:rPr lang="en-GB" sz="1400" dirty="0">
                <a:solidFill>
                  <a:srgbClr val="000000"/>
                </a:solidFill>
                <a:latin typeface="Comic Sans MS"/>
                <a:ea typeface="+mn-lt"/>
                <a:cs typeface="+mn-lt"/>
              </a:rPr>
              <a:t>Will be looking at how to eat a healthy balanced diet, learn about different fruits and vegetables and design a plate of healthy food.</a:t>
            </a:r>
          </a:p>
        </p:txBody>
      </p:sp>
      <p:sp>
        <p:nvSpPr>
          <p:cNvPr id="8" name="TextBox 7">
            <a:extLst>
              <a:ext uri="{FF2B5EF4-FFF2-40B4-BE49-F238E27FC236}">
                <a16:creationId xmlns:a16="http://schemas.microsoft.com/office/drawing/2014/main" id="{AC192779-97ED-479A-B93F-BE2F626D7B45}"/>
              </a:ext>
            </a:extLst>
          </p:cNvPr>
          <p:cNvSpPr txBox="1"/>
          <p:nvPr/>
        </p:nvSpPr>
        <p:spPr>
          <a:xfrm>
            <a:off x="227883" y="4787314"/>
            <a:ext cx="4310328" cy="193899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Understanding the World</a:t>
            </a:r>
            <a:endParaRPr lang="en-US" sz="1200" b="1">
              <a:solidFill>
                <a:srgbClr val="FF0000"/>
              </a:solidFill>
              <a:latin typeface="Comic Sans MS"/>
              <a:ea typeface="+mn-lt"/>
              <a:cs typeface="+mn-lt"/>
            </a:endParaRPr>
          </a:p>
          <a:p>
            <a:endParaRPr lang="en-US" sz="1200" dirty="0">
              <a:solidFill>
                <a:srgbClr val="FF0000"/>
              </a:solidFill>
              <a:latin typeface="Comic Sans MS"/>
              <a:ea typeface="+mn-lt"/>
              <a:cs typeface="+mn-lt"/>
            </a:endParaRPr>
          </a:p>
          <a:p>
            <a:r>
              <a:rPr lang="en-US" sz="1200" dirty="0">
                <a:latin typeface="Comic Sans MS"/>
                <a:ea typeface="+mn-lt"/>
                <a:cs typeface="+mn-lt"/>
              </a:rPr>
              <a:t>Through our topic questions, children will be able to talk about how they have grown and changed since they were born. By planting seeds, they will also develop an understanding of growth, decay and changes over time.</a:t>
            </a:r>
          </a:p>
          <a:p>
            <a:endParaRPr lang="en-US" sz="1200" dirty="0">
              <a:latin typeface="Comic Sans MS"/>
              <a:ea typeface="+mn-lt"/>
              <a:cs typeface="+mn-lt"/>
            </a:endParaRPr>
          </a:p>
          <a:p>
            <a:r>
              <a:rPr lang="en-US" sz="1200" dirty="0">
                <a:latin typeface="Comic Sans MS"/>
                <a:ea typeface="+mn-lt"/>
                <a:cs typeface="+mn-lt"/>
              </a:rPr>
              <a:t>We'll also look at the changes that happen in spring and take a close look at flowers to name the different parts.</a:t>
            </a:r>
          </a:p>
          <a:p>
            <a:endParaRPr lang="en-US" sz="1200" dirty="0">
              <a:latin typeface="Comic Sans MS"/>
              <a:ea typeface="+mn-lt"/>
              <a:cs typeface="+mn-lt"/>
            </a:endParaRPr>
          </a:p>
        </p:txBody>
      </p:sp>
      <p:sp>
        <p:nvSpPr>
          <p:cNvPr id="9" name="TextBox 8">
            <a:extLst>
              <a:ext uri="{FF2B5EF4-FFF2-40B4-BE49-F238E27FC236}">
                <a16:creationId xmlns:a16="http://schemas.microsoft.com/office/drawing/2014/main" id="{2C5CDD2C-FECB-437B-8AD8-A4DCA78D1524}"/>
              </a:ext>
            </a:extLst>
          </p:cNvPr>
          <p:cNvSpPr txBox="1"/>
          <p:nvPr/>
        </p:nvSpPr>
        <p:spPr>
          <a:xfrm>
            <a:off x="221592" y="3427743"/>
            <a:ext cx="4310330" cy="1107996"/>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0000"/>
                </a:solidFill>
                <a:latin typeface="Comic Sans MS"/>
                <a:ea typeface="+mn-lt"/>
                <a:cs typeface="+mn-lt"/>
              </a:rPr>
              <a:t>Star Words</a:t>
            </a:r>
            <a:r>
              <a:rPr lang="en-US" b="1" dirty="0">
                <a:latin typeface="Comic Sans MS"/>
                <a:ea typeface="+mn-lt"/>
                <a:cs typeface="+mn-lt"/>
              </a:rPr>
              <a:t> </a:t>
            </a:r>
            <a:r>
              <a:rPr lang="en-US" dirty="0">
                <a:latin typeface="Comic Sans MS"/>
                <a:ea typeface="+mn-lt"/>
                <a:cs typeface="+mn-lt"/>
              </a:rPr>
              <a:t>(key vocabulary words)</a:t>
            </a:r>
            <a:endParaRPr lang="en-US" dirty="0"/>
          </a:p>
          <a:p>
            <a:r>
              <a:rPr lang="en-US" sz="1600" b="1" dirty="0">
                <a:solidFill>
                  <a:srgbClr val="000000"/>
                </a:solidFill>
                <a:latin typeface="Comic Sans MS"/>
                <a:cs typeface="Calibri"/>
              </a:rPr>
              <a:t>Growing, farm, herbivore, carnivore, omnivore, temperature, spring, healthy, unhealthy, fruit, vegetable, Easter</a:t>
            </a:r>
          </a:p>
        </p:txBody>
      </p:sp>
      <p:sp>
        <p:nvSpPr>
          <p:cNvPr id="10" name="TextBox 9">
            <a:extLst>
              <a:ext uri="{FF2B5EF4-FFF2-40B4-BE49-F238E27FC236}">
                <a16:creationId xmlns:a16="http://schemas.microsoft.com/office/drawing/2014/main" id="{747C61D0-A3F1-4962-B4FE-14A45946BFD4}"/>
              </a:ext>
            </a:extLst>
          </p:cNvPr>
          <p:cNvSpPr txBox="1"/>
          <p:nvPr/>
        </p:nvSpPr>
        <p:spPr>
          <a:xfrm>
            <a:off x="4715416" y="3866958"/>
            <a:ext cx="3390179" cy="156966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Literacy</a:t>
            </a:r>
          </a:p>
          <a:p>
            <a:endParaRPr lang="en-US" sz="1200" dirty="0">
              <a:latin typeface="Comic Sans MS"/>
              <a:ea typeface="+mn-lt"/>
              <a:cs typeface="+mn-lt"/>
            </a:endParaRPr>
          </a:p>
          <a:p>
            <a:r>
              <a:rPr lang="en-US" sz="1200" dirty="0">
                <a:latin typeface="Comic Sans MS"/>
                <a:ea typeface="+mn-lt"/>
                <a:cs typeface="+mn-lt"/>
              </a:rPr>
              <a:t>We'll be using stories, including 'Jack and the Beanstalk', 'The Tiny Seed' and 'Oliver's Vegetables', for comprehension activities.  We will be retelling the stories and be having fun recycling them to make our own stories!</a:t>
            </a:r>
          </a:p>
        </p:txBody>
      </p:sp>
      <p:sp>
        <p:nvSpPr>
          <p:cNvPr id="11" name="TextBox 10">
            <a:extLst>
              <a:ext uri="{FF2B5EF4-FFF2-40B4-BE49-F238E27FC236}">
                <a16:creationId xmlns:a16="http://schemas.microsoft.com/office/drawing/2014/main" id="{674FB6D9-CAD0-4C24-8951-DD996AFF4C98}"/>
              </a:ext>
            </a:extLst>
          </p:cNvPr>
          <p:cNvSpPr txBox="1"/>
          <p:nvPr/>
        </p:nvSpPr>
        <p:spPr>
          <a:xfrm>
            <a:off x="8297176" y="4568934"/>
            <a:ext cx="3720859" cy="2154436"/>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Communication and Language</a:t>
            </a:r>
          </a:p>
          <a:p>
            <a:endParaRPr lang="en-US" sz="1200" dirty="0">
              <a:solidFill>
                <a:srgbClr val="FF0000"/>
              </a:solidFill>
              <a:latin typeface="Comic Sans MS"/>
              <a:ea typeface="+mn-lt"/>
              <a:cs typeface="+mn-lt"/>
            </a:endParaRPr>
          </a:p>
          <a:p>
            <a:r>
              <a:rPr lang="en-US" sz="1200" dirty="0">
                <a:latin typeface="Comic Sans MS"/>
                <a:ea typeface="+mn-lt"/>
                <a:cs typeface="+mn-lt"/>
              </a:rPr>
              <a:t>The classroom environment is set up to encourage children to listen and respond to each other.  This half term we will focus on  talking to work out problems and to explain how things work and why they might happen.</a:t>
            </a:r>
          </a:p>
          <a:p>
            <a:endParaRPr lang="en-US" sz="1200" dirty="0">
              <a:latin typeface="Comic Sans MS"/>
              <a:ea typeface="+mn-lt"/>
              <a:cs typeface="+mn-lt"/>
            </a:endParaRPr>
          </a:p>
          <a:p>
            <a:r>
              <a:rPr lang="en-US" sz="1200" dirty="0">
                <a:latin typeface="Comic Sans MS"/>
                <a:ea typeface="+mn-lt"/>
                <a:cs typeface="+mn-lt"/>
              </a:rPr>
              <a:t> We will continue to use carpet signals and talking rules to promote good listening and attention </a:t>
            </a:r>
            <a:r>
              <a:rPr lang="en-US" sz="1200" dirty="0" err="1">
                <a:latin typeface="Comic Sans MS"/>
                <a:ea typeface="+mn-lt"/>
                <a:cs typeface="+mn-lt"/>
              </a:rPr>
              <a:t>behaviours</a:t>
            </a:r>
            <a:r>
              <a:rPr lang="en-US" sz="1200" dirty="0">
                <a:latin typeface="Comic Sans MS"/>
                <a:ea typeface="+mn-lt"/>
                <a:cs typeface="+mn-lt"/>
              </a:rPr>
              <a:t> for learning. </a:t>
            </a:r>
            <a:r>
              <a:rPr lang="en-US" sz="1400" dirty="0">
                <a:latin typeface="Comic Sans MS"/>
                <a:ea typeface="+mn-lt"/>
                <a:cs typeface="+mn-lt"/>
              </a:rPr>
              <a:t> </a:t>
            </a:r>
            <a:endParaRPr lang="en-US" sz="1200" dirty="0">
              <a:latin typeface="Comic Sans MS"/>
              <a:ea typeface="+mn-lt"/>
              <a:cs typeface="+mn-lt"/>
            </a:endParaRPr>
          </a:p>
        </p:txBody>
      </p:sp>
      <p:sp>
        <p:nvSpPr>
          <p:cNvPr id="12" name="TextBox 11">
            <a:extLst>
              <a:ext uri="{FF2B5EF4-FFF2-40B4-BE49-F238E27FC236}">
                <a16:creationId xmlns:a16="http://schemas.microsoft.com/office/drawing/2014/main" id="{15F2A766-0EA8-47CC-BE80-056070595CB1}"/>
              </a:ext>
            </a:extLst>
          </p:cNvPr>
          <p:cNvSpPr txBox="1"/>
          <p:nvPr/>
        </p:nvSpPr>
        <p:spPr>
          <a:xfrm>
            <a:off x="4694638" y="1985512"/>
            <a:ext cx="3390181" cy="1754326"/>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Mathematics</a:t>
            </a:r>
          </a:p>
          <a:p>
            <a:endParaRPr lang="en-US" sz="1200" b="1" dirty="0">
              <a:solidFill>
                <a:srgbClr val="FF0000"/>
              </a:solidFill>
              <a:latin typeface="Comic Sans MS"/>
              <a:ea typeface="+mn-lt"/>
              <a:cs typeface="+mn-lt"/>
            </a:endParaRPr>
          </a:p>
          <a:p>
            <a:r>
              <a:rPr lang="en-US" sz="1200" dirty="0">
                <a:latin typeface="Comic Sans MS"/>
                <a:ea typeface="+mn-lt"/>
                <a:cs typeface="+mn-lt"/>
              </a:rPr>
              <a:t>In our mathematics lessons, we’ll be looking closely at the numbers nine and ten using representation, composition, sorting and ordering. </a:t>
            </a:r>
            <a:endParaRPr lang="en-US" sz="1200">
              <a:latin typeface="Comic Sans MS"/>
              <a:ea typeface="+mn-lt"/>
              <a:cs typeface="+mn-lt"/>
            </a:endParaRPr>
          </a:p>
          <a:p>
            <a:endParaRPr lang="en-US" sz="1200" dirty="0">
              <a:latin typeface="Comic Sans MS"/>
              <a:ea typeface="+mn-lt"/>
              <a:cs typeface="+mn-lt"/>
            </a:endParaRPr>
          </a:p>
          <a:p>
            <a:r>
              <a:rPr lang="en-US" sz="1200" dirty="0">
                <a:latin typeface="Comic Sans MS"/>
                <a:ea typeface="+mn-lt"/>
                <a:cs typeface="+mn-lt"/>
              </a:rPr>
              <a:t>We'll also be introducing and exploring 3-D shapes by building and printing with them.</a:t>
            </a:r>
            <a:endParaRPr lang="en-US" sz="1200" dirty="0">
              <a:latin typeface="Comic Sans MS"/>
              <a:cs typeface="Calibri"/>
            </a:endParaRPr>
          </a:p>
        </p:txBody>
      </p:sp>
      <p:sp>
        <p:nvSpPr>
          <p:cNvPr id="13" name="TextBox 12">
            <a:extLst>
              <a:ext uri="{FF2B5EF4-FFF2-40B4-BE49-F238E27FC236}">
                <a16:creationId xmlns:a16="http://schemas.microsoft.com/office/drawing/2014/main" id="{86A8D7DD-95F5-4A32-B7D6-8C6992E31C0B}"/>
              </a:ext>
            </a:extLst>
          </p:cNvPr>
          <p:cNvSpPr txBox="1"/>
          <p:nvPr/>
        </p:nvSpPr>
        <p:spPr>
          <a:xfrm>
            <a:off x="4731590" y="5570411"/>
            <a:ext cx="3303916" cy="1015663"/>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Personal, Social and Emotional Development</a:t>
            </a:r>
          </a:p>
          <a:p>
            <a:endParaRPr lang="en-US" sz="1200" dirty="0">
              <a:solidFill>
                <a:srgbClr val="FF0000"/>
              </a:solidFill>
              <a:latin typeface="Comic Sans MS"/>
              <a:ea typeface="+mn-lt"/>
              <a:cs typeface="+mn-lt"/>
            </a:endParaRPr>
          </a:p>
          <a:p>
            <a:r>
              <a:rPr lang="en-US" sz="1200" dirty="0">
                <a:latin typeface="Comic Sans MS"/>
                <a:ea typeface="+mn-lt"/>
                <a:cs typeface="+mn-lt"/>
              </a:rPr>
              <a:t>We will be following the Jigsaw curriculum to discuss and learn about 'healthy me'.</a:t>
            </a:r>
            <a:endParaRPr lang="en-US" sz="1200" dirty="0">
              <a:latin typeface="Comic Sans MS"/>
              <a:cs typeface="Calibri"/>
            </a:endParaRPr>
          </a:p>
        </p:txBody>
      </p:sp>
      <p:sp>
        <p:nvSpPr>
          <p:cNvPr id="14" name="TextBox 13">
            <a:extLst>
              <a:ext uri="{FF2B5EF4-FFF2-40B4-BE49-F238E27FC236}">
                <a16:creationId xmlns:a16="http://schemas.microsoft.com/office/drawing/2014/main" id="{F6ADA5C2-8A18-48C2-A0AF-2CACF7A4244E}"/>
              </a:ext>
            </a:extLst>
          </p:cNvPr>
          <p:cNvSpPr txBox="1"/>
          <p:nvPr/>
        </p:nvSpPr>
        <p:spPr>
          <a:xfrm>
            <a:off x="8210911" y="202720"/>
            <a:ext cx="3893386" cy="212365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Expressive Arts and Design</a:t>
            </a:r>
          </a:p>
          <a:p>
            <a:endParaRPr lang="en-US" sz="1200" dirty="0">
              <a:latin typeface="Comic Sans MS"/>
              <a:ea typeface="+mn-lt"/>
              <a:cs typeface="+mn-lt"/>
            </a:endParaRPr>
          </a:p>
          <a:p>
            <a:r>
              <a:rPr lang="en-US" sz="1200" dirty="0">
                <a:latin typeface="Comic Sans MS"/>
                <a:cs typeface="Calibri"/>
              </a:rPr>
              <a:t>We'll make a 'grow bag' that will be filled with things that will remind us of what we are like now. During the half term there will be inspirations and opportunities to print, collage and paint.</a:t>
            </a:r>
          </a:p>
          <a:p>
            <a:endParaRPr lang="en-US" sz="1200" dirty="0">
              <a:latin typeface="Comic Sans MS"/>
              <a:ea typeface="+mn-lt"/>
              <a:cs typeface="+mn-lt"/>
            </a:endParaRPr>
          </a:p>
          <a:p>
            <a:r>
              <a:rPr lang="en-GB" sz="1200" dirty="0">
                <a:latin typeface="Comic Sans MS"/>
                <a:ea typeface="+mn-lt"/>
                <a:cs typeface="+mn-lt"/>
              </a:rPr>
              <a:t>We'll introduce the works of the Italian painter, </a:t>
            </a:r>
            <a:r>
              <a:rPr lang="en-GB" sz="1200" b="1" dirty="0">
                <a:latin typeface="Comic Sans MS"/>
                <a:ea typeface="+mn-lt"/>
                <a:cs typeface="+mn-lt"/>
              </a:rPr>
              <a:t>Guiseppe Arcimboldo, </a:t>
            </a:r>
            <a:r>
              <a:rPr lang="en-GB" sz="1200" dirty="0">
                <a:latin typeface="Comic Sans MS"/>
                <a:ea typeface="+mn-lt"/>
                <a:cs typeface="+mn-lt"/>
              </a:rPr>
              <a:t>who created portraits using fruits and vegetables.  We will make our own portraits to display in the classroom.  </a:t>
            </a:r>
          </a:p>
        </p:txBody>
      </p:sp>
      <p:sp>
        <p:nvSpPr>
          <p:cNvPr id="15" name="TextBox 14">
            <a:extLst>
              <a:ext uri="{FF2B5EF4-FFF2-40B4-BE49-F238E27FC236}">
                <a16:creationId xmlns:a16="http://schemas.microsoft.com/office/drawing/2014/main" id="{8C153BC2-7A97-452C-BA35-818E1BEAB772}"/>
              </a:ext>
            </a:extLst>
          </p:cNvPr>
          <p:cNvSpPr txBox="1"/>
          <p:nvPr/>
        </p:nvSpPr>
        <p:spPr>
          <a:xfrm>
            <a:off x="8296277" y="2444691"/>
            <a:ext cx="3720859" cy="1967746"/>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FF0000"/>
                </a:solidFill>
                <a:latin typeface="Comic Sans MS"/>
                <a:ea typeface="+mn-lt"/>
                <a:cs typeface="+mn-lt"/>
              </a:rPr>
              <a:t>Physical Development</a:t>
            </a:r>
            <a:endParaRPr lang="en-US" sz="1200" b="1" dirty="0">
              <a:solidFill>
                <a:srgbClr val="FF0000"/>
              </a:solidFill>
              <a:latin typeface="Comic Sans MS"/>
            </a:endParaRPr>
          </a:p>
          <a:p>
            <a:r>
              <a:rPr lang="en-US" sz="1200" dirty="0">
                <a:latin typeface="Comic Sans MS"/>
                <a:ea typeface="+mn-lt"/>
                <a:cs typeface="+mn-lt"/>
              </a:rPr>
              <a:t>Mr. Johnson will be continuing PE lessons to further develop a range of ball skills: throwing, catching, kicking, passing, batting and aiming.</a:t>
            </a:r>
          </a:p>
          <a:p>
            <a:r>
              <a:rPr lang="en-US" sz="1200" dirty="0">
                <a:latin typeface="Comic Sans MS"/>
                <a:ea typeface="+mn-lt"/>
                <a:cs typeface="+mn-lt"/>
              </a:rPr>
              <a:t>Mrs. Deagan will also continue to take the children out for an exciting weekly Forest School adventure.</a:t>
            </a:r>
          </a:p>
          <a:p>
            <a:endParaRPr lang="en-US" sz="1200" dirty="0">
              <a:latin typeface="Comic Sans MS"/>
              <a:ea typeface="+mn-lt"/>
              <a:cs typeface="+mn-lt"/>
            </a:endParaRPr>
          </a:p>
          <a:p>
            <a:r>
              <a:rPr lang="en-US" sz="1200" dirty="0">
                <a:latin typeface="Comic Sans MS"/>
                <a:ea typeface="+mn-lt"/>
                <a:cs typeface="+mn-lt"/>
              </a:rPr>
              <a:t>In class we will continue to </a:t>
            </a:r>
            <a:r>
              <a:rPr lang="en-US" sz="1200" dirty="0" err="1">
                <a:latin typeface="Comic Sans MS"/>
                <a:ea typeface="+mn-lt"/>
                <a:cs typeface="+mn-lt"/>
              </a:rPr>
              <a:t>practise</a:t>
            </a:r>
            <a:r>
              <a:rPr lang="en-US" sz="1200" dirty="0">
                <a:latin typeface="Comic Sans MS"/>
                <a:ea typeface="+mn-lt"/>
                <a:cs typeface="+mn-lt"/>
              </a:rPr>
              <a:t> and master the tripod pencil grip and letter formation.</a:t>
            </a:r>
          </a:p>
        </p:txBody>
      </p:sp>
      <p:sp>
        <p:nvSpPr>
          <p:cNvPr id="16" name="TextBox 15">
            <a:extLst>
              <a:ext uri="{FF2B5EF4-FFF2-40B4-BE49-F238E27FC236}">
                <a16:creationId xmlns:a16="http://schemas.microsoft.com/office/drawing/2014/main" id="{69A362C8-D24F-42CC-A3D5-B540D9954626}"/>
              </a:ext>
            </a:extLst>
          </p:cNvPr>
          <p:cNvSpPr txBox="1"/>
          <p:nvPr/>
        </p:nvSpPr>
        <p:spPr>
          <a:xfrm>
            <a:off x="4672282" y="157792"/>
            <a:ext cx="3433313" cy="1600438"/>
          </a:xfrm>
          <a:prstGeom prst="rect">
            <a:avLst/>
          </a:prstGeom>
          <a:solidFill>
            <a:srgbClr val="92D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omic Sans MS"/>
                <a:cs typeface="Calibri"/>
              </a:rPr>
              <a:t>Our curriculum consists of 7 areas of learning which we plan specific activities and experiences in the environment for the children to explore. Here is what we intend to </a:t>
            </a:r>
            <a:r>
              <a:rPr lang="en-US" sz="1400">
                <a:latin typeface="Comic Sans MS"/>
                <a:cs typeface="Calibri"/>
              </a:rPr>
              <a:t>introduce the children to this half </a:t>
            </a:r>
            <a:r>
              <a:rPr lang="en-US" sz="1400" dirty="0">
                <a:latin typeface="Comic Sans MS"/>
                <a:cs typeface="Calibri"/>
              </a:rPr>
              <a:t>term.</a:t>
            </a: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e9bdea-46a4-4e74-abd5-a753e455419c">
      <Terms xmlns="http://schemas.microsoft.com/office/infopath/2007/PartnerControls"/>
    </lcf76f155ced4ddcb4097134ff3c332f>
    <TaxCatchAll xmlns="23183045-9525-4b95-b2ad-a685e9e1db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6BBE8AC559F479D282BE3E255A0B6" ma:contentTypeVersion="19" ma:contentTypeDescription="Create a new document." ma:contentTypeScope="" ma:versionID="b5cae4897f8b83bc5b9d6e7f6e00660d">
  <xsd:schema xmlns:xsd="http://www.w3.org/2001/XMLSchema" xmlns:xs="http://www.w3.org/2001/XMLSchema" xmlns:p="http://schemas.microsoft.com/office/2006/metadata/properties" xmlns:ns2="23183045-9525-4b95-b2ad-a685e9e1db86" xmlns:ns3="3de9bdea-46a4-4e74-abd5-a753e455419c" targetNamespace="http://schemas.microsoft.com/office/2006/metadata/properties" ma:root="true" ma:fieldsID="5383f7b52b5f4cc2d3c99363229605dd" ns2:_="" ns3:_="">
    <xsd:import namespace="23183045-9525-4b95-b2ad-a685e9e1db86"/>
    <xsd:import namespace="3de9bdea-46a4-4e74-abd5-a753e455419c"/>
    <xsd:element name="properties">
      <xsd:complexType>
        <xsd:sequence>
          <xsd:element name="documentManagement">
            <xsd:complexType>
              <xsd:all>
                <xsd:element ref="ns2:SharedWithUsers" minOccurs="0"/>
                <xsd:element ref="ns2:SharedWithDetails" minOccurs="0"/>
                <xsd:element ref="ns2:LastSharedByTime" minOccurs="0"/>
                <xsd:element ref="ns2:LastSharedByUser"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183045-9525-4b95-b2ad-a685e9e1d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Time" ma:index="10" nillable="true" ma:displayName="Last Shared By Time" ma:description="" ma:internalName="LastSharedByTime" ma:readOnly="true">
      <xsd:simpleType>
        <xsd:restriction base="dms:DateTime"/>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TaxCatchAll" ma:index="25" nillable="true" ma:displayName="Taxonomy Catch All Column" ma:hidden="true" ma:list="{aa92b685-96a5-44d5-b109-be9c4a636aa7}" ma:internalName="TaxCatchAll" ma:showField="CatchAllData" ma:web="23183045-9525-4b95-b2ad-a685e9e1db8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de9bdea-46a4-4e74-abd5-a753e455419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b8bf2ae-68fd-413e-8dbe-708d90cc8ff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EBC03-BDF4-4319-B615-C1D317774CF7}">
  <ds:schemaRefs>
    <ds:schemaRef ds:uri="http://schemas.microsoft.com/office/2006/metadata/properties"/>
    <ds:schemaRef ds:uri="http://schemas.microsoft.com/office/infopath/2007/PartnerControls"/>
    <ds:schemaRef ds:uri="3de9bdea-46a4-4e74-abd5-a753e455419c"/>
    <ds:schemaRef ds:uri="23183045-9525-4b95-b2ad-a685e9e1db86"/>
  </ds:schemaRefs>
</ds:datastoreItem>
</file>

<file path=customXml/itemProps2.xml><?xml version="1.0" encoding="utf-8"?>
<ds:datastoreItem xmlns:ds="http://schemas.openxmlformats.org/officeDocument/2006/customXml" ds:itemID="{43F9E7FC-12A4-430E-BA88-4A5C5923C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183045-9525-4b95-b2ad-a685e9e1db86"/>
    <ds:schemaRef ds:uri="3de9bdea-46a4-4e74-abd5-a753e45541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E4EC52-EDEC-47EB-85B6-1284E10CF2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27</TotalTime>
  <Words>258</Words>
  <Application>Microsoft Office PowerPoint</Application>
  <PresentationFormat>Widescreen</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Sarah Mellor</cp:lastModifiedBy>
  <cp:revision>1913</cp:revision>
  <dcterms:created xsi:type="dcterms:W3CDTF">2013-07-15T20:26:40Z</dcterms:created>
  <dcterms:modified xsi:type="dcterms:W3CDTF">2023-02-19T10:16:30Z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0x010100EC06BBE8AC559F479D282BE3E255A0B6</vt:lpwstr>
  </property>
  <property fmtid="{D5CDD505-2E9C-101B-9397-08002B2CF9AE}" pid="3" name="MediaServiceImageTags">
    <vt:lpwstr/>
  </property>
</Properties>
</file>